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0" r:id="rId9"/>
    <p:sldId id="266" r:id="rId10"/>
    <p:sldId id="259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8F3"/>
    <a:srgbClr val="FF0000"/>
    <a:srgbClr val="FF9900"/>
    <a:srgbClr val="FF6600"/>
    <a:srgbClr val="009900"/>
    <a:srgbClr val="008000"/>
    <a:srgbClr val="3333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D6EF8-2788-4732-A9D3-1BDE798C2D5A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73E9F-7FEA-45DF-838E-914DE5BB37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3E9F-7FEA-45DF-838E-914DE5BB37AC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1679A-E15B-48C0-874C-265713856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621E-B9E3-44F3-9B0B-FEEFFECFB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1B1E-4757-49B7-A5A1-121EB9E43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1551-7BEA-4B18-996F-D49023B7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9FA3A-464E-42B0-AA3C-14233D248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5766-9D34-4BC0-9F3E-E671A462F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9DEC-9A23-4385-8FE5-78F0C7A43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5BA2-5B34-4C5E-AC5A-D21F74E5A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FC6C-31B9-43B4-B856-2A5D1AE9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01B0-0F5B-4B73-8926-C32454167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8117-C1D4-463D-8D66-3E428F025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C75B-10D1-4C5F-BA4D-039FCB44B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C7FAD2-BAFB-41B5-8946-DA5A52EBF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260350"/>
            <a:ext cx="5757863" cy="792163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Белорусский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торгово-экономический университет потребительской кооперации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1989138"/>
            <a:ext cx="665956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Межвузовская олимпиада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иностранным языкам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среди студентов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экономических специальностей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Гомель 2015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4340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7813" y="333375"/>
            <a:ext cx="6480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Заседание секций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573463"/>
            <a:ext cx="476408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268413"/>
            <a:ext cx="46085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5435600" y="1700213"/>
            <a:ext cx="2767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</a:rPr>
              <a:t>Секция</a:t>
            </a:r>
            <a:r>
              <a:rPr lang="ru-RU" b="1">
                <a:solidFill>
                  <a:srgbClr val="FF6600"/>
                </a:solidFill>
              </a:rPr>
              <a:t> </a:t>
            </a:r>
          </a:p>
          <a:p>
            <a:pPr algn="ctr"/>
            <a:r>
              <a:rPr lang="ru-RU" sz="2400" b="1">
                <a:solidFill>
                  <a:srgbClr val="FF6600"/>
                </a:solidFill>
              </a:rPr>
              <a:t>немецкого языка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4" descr="b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4813"/>
            <a:ext cx="47164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638"/>
            <a:ext cx="47529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logo_univer-715x1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435600" y="1700213"/>
            <a:ext cx="2767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</a:rPr>
              <a:t>Секция</a:t>
            </a:r>
            <a:r>
              <a:rPr lang="ru-RU" b="1">
                <a:solidFill>
                  <a:srgbClr val="FF6600"/>
                </a:solidFill>
              </a:rPr>
              <a:t> </a:t>
            </a:r>
          </a:p>
          <a:p>
            <a:pPr algn="ctr"/>
            <a:r>
              <a:rPr lang="ru-RU" sz="2400" b="1">
                <a:solidFill>
                  <a:srgbClr val="FF6600"/>
                </a:solidFill>
              </a:rPr>
              <a:t>немецкого языка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5602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419475" y="333375"/>
            <a:ext cx="4314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Do you speak English?</a:t>
            </a:r>
          </a:p>
          <a:p>
            <a:r>
              <a:rPr lang="de-DE" sz="2400" b="1">
                <a:solidFill>
                  <a:srgbClr val="333399"/>
                </a:solidFill>
              </a:rPr>
              <a:t>                </a:t>
            </a:r>
            <a:r>
              <a:rPr lang="ru-RU" sz="2400" b="1">
                <a:solidFill>
                  <a:srgbClr val="FF6600"/>
                </a:solidFill>
              </a:rPr>
              <a:t>или</a:t>
            </a:r>
            <a:r>
              <a:rPr lang="ru-RU" sz="2400" b="1">
                <a:solidFill>
                  <a:srgbClr val="333399"/>
                </a:solidFill>
              </a:rPr>
              <a:t> </a:t>
            </a:r>
          </a:p>
          <a:p>
            <a:r>
              <a:rPr lang="de-DE" sz="2400" b="1">
                <a:solidFill>
                  <a:srgbClr val="333399"/>
                </a:solidFill>
              </a:rPr>
              <a:t>Sprechen Sie deutsch</a:t>
            </a:r>
            <a:r>
              <a:rPr lang="en-US" sz="2400" b="1">
                <a:solidFill>
                  <a:srgbClr val="333399"/>
                </a:solidFill>
              </a:rPr>
              <a:t>?</a:t>
            </a:r>
            <a:endParaRPr lang="ru-RU" sz="2400" b="1">
              <a:solidFill>
                <a:srgbClr val="333399"/>
              </a:solidFill>
            </a:endParaRP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700213"/>
            <a:ext cx="44942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590800"/>
            <a:ext cx="45370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b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42592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logo_univer-715x1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08275"/>
            <a:ext cx="43561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b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7650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76250"/>
            <a:ext cx="49688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2924175"/>
            <a:ext cx="47529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1406525" y="128588"/>
            <a:ext cx="6181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333399"/>
                </a:solidFill>
                <a:cs typeface="Times New Roman" pitchFamily="18" charset="0"/>
              </a:rPr>
              <a:t>Результаты межвузовской олимпиады по иностранным языкам </a:t>
            </a:r>
            <a:endParaRPr lang="ru-RU" sz="1100" b="1">
              <a:solidFill>
                <a:srgbClr val="333399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333399"/>
                </a:solidFill>
                <a:cs typeface="Times New Roman" pitchFamily="18" charset="0"/>
              </a:rPr>
              <a:t>среди студентов экономических специальностей г. Гомеля</a:t>
            </a:r>
            <a:endParaRPr lang="ru-RU" sz="1100" b="1">
              <a:solidFill>
                <a:srgbClr val="333399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6600"/>
                </a:solidFill>
                <a:cs typeface="Times New Roman" pitchFamily="18" charset="0"/>
              </a:rPr>
              <a:t>Секция английского языка</a:t>
            </a:r>
            <a:endParaRPr lang="ru-RU" b="1">
              <a:solidFill>
                <a:srgbClr val="FF6600"/>
              </a:solidFill>
            </a:endParaRPr>
          </a:p>
        </p:txBody>
      </p:sp>
      <p:graphicFrame>
        <p:nvGraphicFramePr>
          <p:cNvPr id="29802" name="Group 106"/>
          <p:cNvGraphicFramePr>
            <a:graphicFrameLocks noGrp="1"/>
          </p:cNvGraphicFramePr>
          <p:nvPr>
            <p:ph/>
          </p:nvPr>
        </p:nvGraphicFramePr>
        <p:xfrm>
          <a:off x="457200" y="981075"/>
          <a:ext cx="8229600" cy="5883279"/>
        </p:xfrm>
        <a:graphic>
          <a:graphicData uri="http://schemas.openxmlformats.org/drawingml/2006/table">
            <a:tbl>
              <a:tblPr/>
              <a:tblGrid>
                <a:gridCol w="3719513"/>
                <a:gridCol w="2195512"/>
                <a:gridCol w="1368425"/>
                <a:gridCol w="94615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баллов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Солонина Юлия Викторовна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БелГУТ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Будников Павел Олегович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Высоцкий Алексей Витальевич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ГГУ им. Ф.Скорины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Вильчинский Ян Петрович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Пысина Анастасия Сергеевна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ГГТУ им. П.О.Сухого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Жевнова Анна Олеговна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ГГТУ им. П.О.Сухого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Костицына Анна Николаевна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БелГУТ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Громыко Светлана Николаевна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Протченко Юлия Александровна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ГГУ им. Ф.Скорины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Дробышевская Анна Алексеевна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Холодный Виктор Николаевич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Акбаров Сухроб Субхонович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Фозилов Мехрочидин Шарифович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Журба Дарья Николаевна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Груда Мария Александровна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МИТСО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Милюкова Александра Валерьевна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МИТСО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</a:tbl>
          </a:graphicData>
        </a:graphic>
      </p:graphicFrame>
      <p:pic>
        <p:nvPicPr>
          <p:cNvPr id="28766" name="Picture 5" descr="logo_univer-715x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0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1406525" y="128588"/>
            <a:ext cx="6181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333399"/>
                </a:solidFill>
                <a:cs typeface="Times New Roman" pitchFamily="18" charset="0"/>
              </a:rPr>
              <a:t>Результаты межвузовской олимпиады по иностранным языкам </a:t>
            </a:r>
            <a:endParaRPr lang="ru-RU" sz="1100" b="1">
              <a:solidFill>
                <a:srgbClr val="333399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333399"/>
                </a:solidFill>
                <a:cs typeface="Times New Roman" pitchFamily="18" charset="0"/>
              </a:rPr>
              <a:t>среди студентов экономических специальностей г. Гомеля</a:t>
            </a:r>
            <a:endParaRPr lang="ru-RU" sz="1100" b="1">
              <a:solidFill>
                <a:srgbClr val="333399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6600"/>
                </a:solidFill>
                <a:cs typeface="Times New Roman" pitchFamily="18" charset="0"/>
              </a:rPr>
              <a:t>Секция </a:t>
            </a:r>
            <a:r>
              <a:rPr lang="ru-RU" sz="1600" b="1">
                <a:solidFill>
                  <a:srgbClr val="FF6600"/>
                </a:solidFill>
              </a:rPr>
              <a:t>немецкого</a:t>
            </a:r>
            <a:r>
              <a:rPr lang="ru-RU" sz="1600" b="1">
                <a:solidFill>
                  <a:srgbClr val="FF6600"/>
                </a:solidFill>
                <a:cs typeface="Times New Roman" pitchFamily="18" charset="0"/>
              </a:rPr>
              <a:t> языка</a:t>
            </a:r>
            <a:endParaRPr lang="ru-RU" b="1">
              <a:solidFill>
                <a:srgbClr val="FF6600"/>
              </a:solidFill>
            </a:endParaRPr>
          </a:p>
        </p:txBody>
      </p:sp>
      <p:graphicFrame>
        <p:nvGraphicFramePr>
          <p:cNvPr id="32325" name="Group 581"/>
          <p:cNvGraphicFramePr>
            <a:graphicFrameLocks noGrp="1"/>
          </p:cNvGraphicFramePr>
          <p:nvPr>
            <p:ph/>
          </p:nvPr>
        </p:nvGraphicFramePr>
        <p:xfrm>
          <a:off x="468313" y="908050"/>
          <a:ext cx="8229600" cy="5760720"/>
        </p:xfrm>
        <a:graphic>
          <a:graphicData uri="http://schemas.openxmlformats.org/drawingml/2006/table">
            <a:tbl>
              <a:tblPr/>
              <a:tblGrid>
                <a:gridCol w="3167062"/>
                <a:gridCol w="2233613"/>
                <a:gridCol w="1404937"/>
                <a:gridCol w="1423988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баллов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Завгородняя Елизавета Александровна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БелГУТ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Юлия Андреевна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Борзых Елизавета Игоревна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БелГУТ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Аврамова Вероника Михайловна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Костюченко Мария Ивановна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Утлик Кристина Вячеславовна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Медведик Оксана Сергеевна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ГГУ им. Ф.Скорины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Кудравец Виолетта Васильевна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ГГТУ им. П.О.Сухого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Фомина Карина Александровна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Мурзич Екатерина Валентиновна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Родионова Светлана Федоровна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Сизова Вера Игоревна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Порташ Екатерина Сергеевна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Семенова Вероника Александровна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Подлужная Екатерина Павловна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ГГТУ им. П.О.Сухого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Болбас Вероника Геннадьевна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Супроненко Ольга Васильевна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Коробцова Ирина Николаевна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ГГУ им. Ф.Скорины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Хавтур Евгений Викторович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Примаченко Дарья Николаевна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БТЭУ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8F3"/>
                    </a:solidFill>
                  </a:tcPr>
                </a:tc>
              </a:tr>
            </a:tbl>
          </a:graphicData>
        </a:graphic>
      </p:graphicFrame>
      <p:pic>
        <p:nvPicPr>
          <p:cNvPr id="29810" name="Picture 5" descr="logo_univer-715x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0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b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22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2411413" y="47625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ПОЗДРАВЛЯЕМ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ПОБЕДИТЕЛЕЙ!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341438"/>
            <a:ext cx="42481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2276475"/>
            <a:ext cx="4572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b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2411413" y="47625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ПОЗДРАВЛЯЕМ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ПОБЕДИТЕЛЕЙ!</a:t>
            </a: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125538"/>
            <a:ext cx="61214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b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2770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2411413" y="47625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ПОЗДРАВЛЯЕМ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ПОБЕДИТЕЛЕЙ!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268413"/>
            <a:ext cx="47529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2205038"/>
            <a:ext cx="47529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bg"/>
          <p:cNvPicPr>
            <a:picLocks noChangeAspect="1" noChangeArrowheads="1"/>
          </p:cNvPicPr>
          <p:nvPr/>
        </p:nvPicPr>
        <p:blipFill>
          <a:blip r:embed="rId3" cstate="print"/>
          <a:srcRect l="7483" t="-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333375"/>
            <a:ext cx="5956300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Репрезентативность УВО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268413"/>
            <a:ext cx="7634287" cy="53038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Белорусский торгово-экономический университет потребительской кооперации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 студента;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Гомельский государственный технический университет имени П.О.Сухого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4 студента;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Белорусский государственный университет транспорта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4 студента;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Гомельский государственный университет имени. Ф.Скорины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4 студента;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Гомельский филиал международного университета «МИТСО»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2 студента </a:t>
            </a:r>
          </a:p>
        </p:txBody>
      </p:sp>
      <p:pic>
        <p:nvPicPr>
          <p:cNvPr id="15364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g"/>
          <p:cNvPicPr>
            <a:picLocks noChangeAspect="1" noChangeArrowheads="1"/>
          </p:cNvPicPr>
          <p:nvPr/>
        </p:nvPicPr>
        <p:blipFill>
          <a:blip r:embed="rId3" cstate="print"/>
          <a:srcRect l="7483" t="-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480175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Приветственное слово</a:t>
            </a:r>
          </a:p>
        </p:txBody>
      </p:sp>
      <p:pic>
        <p:nvPicPr>
          <p:cNvPr id="16387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484313"/>
            <a:ext cx="33845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55875" y="2492375"/>
            <a:ext cx="2374900" cy="1474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0099"/>
                </a:solidFill>
              </a:rPr>
              <a:t>Сныткова</a:t>
            </a:r>
            <a:r>
              <a:rPr lang="ru-RU" b="1">
                <a:solidFill>
                  <a:srgbClr val="000099"/>
                </a:solidFill>
              </a:rPr>
              <a:t> Н.А., проректор по научной работе и инновациям, </a:t>
            </a:r>
          </a:p>
          <a:p>
            <a:r>
              <a:rPr lang="ru-RU" b="1">
                <a:solidFill>
                  <a:srgbClr val="000099"/>
                </a:solidFill>
              </a:rPr>
              <a:t>к.э.н., доцент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122" name="Picture 4" descr="bg"/>
          <p:cNvPicPr>
            <a:picLocks noChangeAspect="1" noChangeArrowheads="1"/>
          </p:cNvPicPr>
          <p:nvPr/>
        </p:nvPicPr>
        <p:blipFill>
          <a:blip r:embed="rId3" cstate="print"/>
          <a:srcRect l="7483" t="-23"/>
          <a:stretch>
            <a:fillRect/>
          </a:stretch>
        </p:blipFill>
        <p:spPr bwMode="auto">
          <a:xfrm>
            <a:off x="125155" y="111824"/>
            <a:ext cx="8899871" cy="66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411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260350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916113"/>
            <a:ext cx="51133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403350" y="2852738"/>
            <a:ext cx="2376488" cy="1749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Бобович А.П., </a:t>
            </a:r>
          </a:p>
          <a:p>
            <a:r>
              <a:rPr lang="ru-RU" b="1" dirty="0">
                <a:solidFill>
                  <a:srgbClr val="000099"/>
                </a:solidFill>
              </a:rPr>
              <a:t>начальник отдела дистанционных образовательных технологий </a:t>
            </a:r>
          </a:p>
          <a:p>
            <a:r>
              <a:rPr lang="ru-RU" b="1" dirty="0">
                <a:solidFill>
                  <a:srgbClr val="000099"/>
                </a:solidFill>
              </a:rPr>
              <a:t>и инноваций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7813" y="333375"/>
            <a:ext cx="6480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Приветственное слово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122" name="Picture 4" descr="bg"/>
          <p:cNvPicPr>
            <a:picLocks noChangeAspect="1" noChangeArrowheads="1"/>
          </p:cNvPicPr>
          <p:nvPr/>
        </p:nvPicPr>
        <p:blipFill>
          <a:blip r:embed="rId3" cstate="print"/>
          <a:srcRect l="7483" t="-23"/>
          <a:stretch>
            <a:fillRect/>
          </a:stretch>
        </p:blipFill>
        <p:spPr bwMode="auto">
          <a:xfrm>
            <a:off x="125155" y="111824"/>
            <a:ext cx="8899871" cy="66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435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260350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773238"/>
            <a:ext cx="51133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7813" y="333375"/>
            <a:ext cx="6480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Приветственное слово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187450" y="3213100"/>
            <a:ext cx="2592388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Вишневецкая Л.В., </a:t>
            </a:r>
          </a:p>
          <a:p>
            <a:r>
              <a:rPr lang="ru-RU" b="1" dirty="0">
                <a:solidFill>
                  <a:srgbClr val="000099"/>
                </a:solidFill>
              </a:rPr>
              <a:t>зав. кафедрой </a:t>
            </a:r>
          </a:p>
          <a:p>
            <a:r>
              <a:rPr lang="ru-RU" b="1" dirty="0">
                <a:solidFill>
                  <a:srgbClr val="000099"/>
                </a:solidFill>
              </a:rPr>
              <a:t>иностранных языков, к.п.н.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122" name="Picture 4" descr="bg"/>
          <p:cNvPicPr>
            <a:picLocks noChangeAspect="1" noChangeArrowheads="1"/>
          </p:cNvPicPr>
          <p:nvPr/>
        </p:nvPicPr>
        <p:blipFill>
          <a:blip r:embed="rId3" cstate="print"/>
          <a:srcRect l="7483" t="-23"/>
          <a:stretch>
            <a:fillRect/>
          </a:stretch>
        </p:blipFill>
        <p:spPr bwMode="auto">
          <a:xfrm>
            <a:off x="125155" y="111824"/>
            <a:ext cx="8899871" cy="66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7813" y="333375"/>
            <a:ext cx="6480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Приветственное слово</a:t>
            </a:r>
          </a:p>
        </p:txBody>
      </p:sp>
      <p:pic>
        <p:nvPicPr>
          <p:cNvPr id="19460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260350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341438"/>
            <a:ext cx="410527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268538" y="3213100"/>
            <a:ext cx="2303462" cy="14747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0099"/>
                </a:solidFill>
              </a:rPr>
              <a:t>Коробкин</a:t>
            </a:r>
            <a:r>
              <a:rPr lang="ru-RU" b="1" dirty="0">
                <a:solidFill>
                  <a:srgbClr val="000099"/>
                </a:solidFill>
              </a:rPr>
              <a:t> А.З., </a:t>
            </a:r>
          </a:p>
          <a:p>
            <a:r>
              <a:rPr lang="ru-RU" b="1" dirty="0">
                <a:solidFill>
                  <a:srgbClr val="000099"/>
                </a:solidFill>
              </a:rPr>
              <a:t>зав. кафедрой </a:t>
            </a:r>
          </a:p>
          <a:p>
            <a:r>
              <a:rPr lang="ru-RU" b="1" dirty="0">
                <a:solidFill>
                  <a:srgbClr val="000099"/>
                </a:solidFill>
              </a:rPr>
              <a:t>экономических </a:t>
            </a:r>
          </a:p>
          <a:p>
            <a:r>
              <a:rPr lang="ru-RU" b="1" dirty="0">
                <a:solidFill>
                  <a:srgbClr val="000099"/>
                </a:solidFill>
              </a:rPr>
              <a:t>и правовых </a:t>
            </a:r>
          </a:p>
          <a:p>
            <a:r>
              <a:rPr lang="ru-RU" b="1" dirty="0">
                <a:solidFill>
                  <a:srgbClr val="000099"/>
                </a:solidFill>
              </a:rPr>
              <a:t>дисциплин, </a:t>
            </a:r>
            <a:r>
              <a:rPr lang="ru-RU" b="1" dirty="0" err="1">
                <a:solidFill>
                  <a:srgbClr val="000099"/>
                </a:solidFill>
              </a:rPr>
              <a:t>к.э.н</a:t>
            </a:r>
            <a:r>
              <a:rPr lang="ru-RU" b="1" dirty="0">
                <a:solidFill>
                  <a:srgbClr val="000099"/>
                </a:solidFill>
              </a:rPr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4" descr="bg"/>
          <p:cNvPicPr>
            <a:picLocks noChangeAspect="1" noChangeArrowheads="1"/>
          </p:cNvPicPr>
          <p:nvPr/>
        </p:nvPicPr>
        <p:blipFill>
          <a:blip r:embed="rId3" cstate="print"/>
          <a:srcRect l="7483" t="-23"/>
          <a:stretch>
            <a:fillRect/>
          </a:stretch>
        </p:blipFill>
        <p:spPr bwMode="auto">
          <a:xfrm>
            <a:off x="125155" y="111824"/>
            <a:ext cx="8899871" cy="661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483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260350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7813" y="333375"/>
            <a:ext cx="6480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Умники и умницы</a:t>
            </a:r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32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068638"/>
            <a:ext cx="4321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268413"/>
            <a:ext cx="41052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bg"/>
          <p:cNvPicPr>
            <a:picLocks noChangeAspect="1" noChangeArrowheads="1"/>
          </p:cNvPicPr>
          <p:nvPr/>
        </p:nvPicPr>
        <p:blipFill>
          <a:blip r:embed="rId3" cstate="print"/>
          <a:srcRect l="7483" t="-23"/>
          <a:stretch>
            <a:fillRect/>
          </a:stretch>
        </p:blipFill>
        <p:spPr bwMode="auto">
          <a:xfrm>
            <a:off x="-612775" y="0"/>
            <a:ext cx="97567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6480175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Заседание секций</a:t>
            </a:r>
          </a:p>
        </p:txBody>
      </p:sp>
      <p:pic>
        <p:nvPicPr>
          <p:cNvPr id="21507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644900"/>
            <a:ext cx="46815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052513"/>
            <a:ext cx="37449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4427538" y="1720850"/>
            <a:ext cx="4259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  <a:latin typeface="Times New Roman" pitchFamily="18" charset="0"/>
              </a:rPr>
              <a:t>Секция </a:t>
            </a:r>
          </a:p>
          <a:p>
            <a:pPr algn="ctr"/>
            <a:r>
              <a:rPr lang="ru-RU" sz="2400" b="1">
                <a:solidFill>
                  <a:srgbClr val="FF6600"/>
                </a:solidFill>
                <a:latin typeface="Times New Roman" pitchFamily="18" charset="0"/>
              </a:rPr>
              <a:t>английского языка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4" descr="b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7483" t="-2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2531" name="Picture 5" descr="logo_univer-7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188913"/>
            <a:ext cx="869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068638"/>
            <a:ext cx="54737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33375"/>
            <a:ext cx="49323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435600" y="1484313"/>
            <a:ext cx="325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  <a:latin typeface="Times New Roman" pitchFamily="18" charset="0"/>
              </a:rPr>
              <a:t>Секция </a:t>
            </a:r>
          </a:p>
          <a:p>
            <a:pPr algn="ctr"/>
            <a:r>
              <a:rPr lang="ru-RU" sz="2400" b="1">
                <a:solidFill>
                  <a:srgbClr val="FF6600"/>
                </a:solidFill>
                <a:latin typeface="Times New Roman" pitchFamily="18" charset="0"/>
              </a:rPr>
              <a:t>английского языка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e2cbf87c385c6e155efd2715fddb2a109ff1c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474</Words>
  <Application>Microsoft Office PowerPoint</Application>
  <PresentationFormat>Экран (4:3)</PresentationFormat>
  <Paragraphs>230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Белорусский  торгово-экономический университет потребительской кооперации</vt:lpstr>
      <vt:lpstr> Репрезентативность УВО</vt:lpstr>
      <vt:lpstr> Приветственное слово</vt:lpstr>
      <vt:lpstr>Слайд 4</vt:lpstr>
      <vt:lpstr>Слайд 5</vt:lpstr>
      <vt:lpstr>Слайд 6</vt:lpstr>
      <vt:lpstr>Слайд 7</vt:lpstr>
      <vt:lpstr> Заседание секций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Olimp2015_</dc:title>
  <dc:creator>tosh</dc:creator>
  <cp:lastModifiedBy>k235m2</cp:lastModifiedBy>
  <cp:revision>78</cp:revision>
  <dcterms:created xsi:type="dcterms:W3CDTF">2014-09-05T15:00:30Z</dcterms:created>
  <dcterms:modified xsi:type="dcterms:W3CDTF">2015-04-06T12:26:03Z</dcterms:modified>
</cp:coreProperties>
</file>